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79" r:id="rId5"/>
    <p:sldId id="280" r:id="rId6"/>
    <p:sldId id="281" r:id="rId7"/>
    <p:sldId id="274" r:id="rId8"/>
    <p:sldId id="260" r:id="rId9"/>
    <p:sldId id="261" r:id="rId10"/>
    <p:sldId id="264" r:id="rId11"/>
    <p:sldId id="275" r:id="rId12"/>
    <p:sldId id="272" r:id="rId13"/>
    <p:sldId id="282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EFA"/>
    <a:srgbClr val="94CEFB"/>
    <a:srgbClr val="95CFFB"/>
    <a:srgbClr val="002060"/>
    <a:srgbClr val="4472C4"/>
    <a:srgbClr val="BEB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05C25-19E6-435B-A82F-5B0693A9AF09}" v="47" dt="2025-10-27T12:09:2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29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5F253F3F9E8517/Documents/Streamline%20Logistics%20Solution%20(3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(3).xlsx]Delay Analysis 1!Top 10 Driver with Highest Delay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Driver by Overall Avg. Delay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>
            <a:noFill/>
          </a:ln>
          <a:effectLst/>
        </c:spPr>
      </c:pivotFmt>
      <c:pivotFmt>
        <c:idx val="4"/>
        <c:spPr>
          <a:solidFill>
            <a:srgbClr val="00B050"/>
          </a:solidFill>
          <a:ln>
            <a:noFill/>
          </a:ln>
          <a:effectLst/>
        </c:spPr>
      </c:pivotFmt>
      <c:pivotFmt>
        <c:idx val="5"/>
        <c:spPr>
          <a:solidFill>
            <a:srgbClr val="00B050"/>
          </a:solidFill>
          <a:ln>
            <a:noFill/>
          </a:ln>
          <a:effectLst/>
        </c:spPr>
      </c:pivotFmt>
      <c:pivotFmt>
        <c:idx val="6"/>
        <c:spPr>
          <a:solidFill>
            <a:srgbClr val="00B050"/>
          </a:solidFill>
          <a:ln>
            <a:noFill/>
          </a:ln>
          <a:effectLst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B050"/>
          </a:solidFill>
          <a:ln>
            <a:noFill/>
          </a:ln>
          <a:effectLst/>
        </c:spPr>
      </c:pivotFmt>
      <c:pivotFmt>
        <c:idx val="9"/>
        <c:spPr>
          <a:solidFill>
            <a:srgbClr val="00B050"/>
          </a:solidFill>
          <a:ln>
            <a:noFill/>
          </a:ln>
          <a:effectLst/>
        </c:spPr>
      </c:pivotFmt>
      <c:pivotFmt>
        <c:idx val="10"/>
        <c:spPr>
          <a:solidFill>
            <a:srgbClr val="00B050"/>
          </a:solidFill>
          <a:ln>
            <a:noFill/>
          </a:ln>
          <a:effectLst/>
        </c:spPr>
      </c:pivotFmt>
      <c:pivotFmt>
        <c:idx val="11"/>
        <c:spPr>
          <a:solidFill>
            <a:srgbClr val="00B050"/>
          </a:solidFill>
          <a:ln>
            <a:noFill/>
          </a:ln>
          <a:effectLst/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00B050"/>
          </a:solidFill>
          <a:ln>
            <a:noFill/>
          </a:ln>
          <a:effectLst/>
        </c:spPr>
      </c:pivotFmt>
      <c:pivotFmt>
        <c:idx val="14"/>
        <c:spPr>
          <a:solidFill>
            <a:srgbClr val="00B050"/>
          </a:solidFill>
          <a:ln>
            <a:noFill/>
          </a:ln>
          <a:effectLst/>
        </c:spPr>
      </c:pivotFmt>
      <c:pivotFmt>
        <c:idx val="15"/>
        <c:spPr>
          <a:solidFill>
            <a:srgbClr val="00B050"/>
          </a:solidFill>
          <a:ln>
            <a:noFill/>
          </a:ln>
          <a:effectLst/>
        </c:spPr>
      </c:pivotFmt>
      <c:pivotFmt>
        <c:idx val="16"/>
        <c:spPr>
          <a:solidFill>
            <a:srgbClr val="00B05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2.2250319008838809E-2"/>
          <c:y val="0.21565478305772054"/>
          <c:w val="0.91841549696759106"/>
          <c:h val="0.699637844918500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'Delay Analysis 1'!$B$3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615-480F-BF06-A64A1D7F7C32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615-480F-BF06-A64A1D7F7C32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615-480F-BF06-A64A1D7F7C32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615-480F-BF06-A64A1D7F7C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'Delay Analysis 1'!$A$4:$A$13</c:f>
              <c:strCache>
                <c:ptCount val="10"/>
                <c:pt idx="0">
                  <c:v>D86</c:v>
                </c:pt>
                <c:pt idx="1">
                  <c:v>D44</c:v>
                </c:pt>
                <c:pt idx="2">
                  <c:v>D29</c:v>
                </c:pt>
                <c:pt idx="3">
                  <c:v>D39</c:v>
                </c:pt>
                <c:pt idx="4">
                  <c:v>D64</c:v>
                </c:pt>
                <c:pt idx="5">
                  <c:v>D58</c:v>
                </c:pt>
                <c:pt idx="6">
                  <c:v>D73</c:v>
                </c:pt>
                <c:pt idx="7">
                  <c:v>D91</c:v>
                </c:pt>
                <c:pt idx="8">
                  <c:v>D66</c:v>
                </c:pt>
                <c:pt idx="9">
                  <c:v>D52</c:v>
                </c:pt>
              </c:strCache>
            </c:strRef>
          </c:cat>
          <c:val>
            <c:numRef>
              <c:f>'Delay Analysis 1'!$B$4:$B$13</c:f>
              <c:numCache>
                <c:formatCode>0.00</c:formatCode>
                <c:ptCount val="10"/>
                <c:pt idx="0">
                  <c:v>20.733333333333334</c:v>
                </c:pt>
                <c:pt idx="1">
                  <c:v>19.333333333333332</c:v>
                </c:pt>
                <c:pt idx="2">
                  <c:v>18.928571428571427</c:v>
                </c:pt>
                <c:pt idx="3">
                  <c:v>18.785714285714285</c:v>
                </c:pt>
                <c:pt idx="4">
                  <c:v>18.470588235294116</c:v>
                </c:pt>
                <c:pt idx="5">
                  <c:v>18.4375</c:v>
                </c:pt>
                <c:pt idx="6">
                  <c:v>18.357142857142858</c:v>
                </c:pt>
                <c:pt idx="7">
                  <c:v>18.23076923076923</c:v>
                </c:pt>
                <c:pt idx="8">
                  <c:v>18.214285714285715</c:v>
                </c:pt>
                <c:pt idx="9">
                  <c:v>18.0625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15-480F-BF06-A64A1D7F7C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2628816"/>
        <c:axId val="1522611056"/>
      </c:barChart>
      <c:catAx>
        <c:axId val="152262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611056"/>
        <c:crosses val="autoZero"/>
        <c:auto val="1"/>
        <c:lblAlgn val="ctr"/>
        <c:lblOffset val="100"/>
        <c:noMultiLvlLbl val="0"/>
      </c:catAx>
      <c:valAx>
        <c:axId val="1522611056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52262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(3).xlsx]Delivery Analysis 1!PivotTable22</c:name>
    <c:fmtId val="2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Driver by Avg. Delivery (mins)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'Delivery Analysis 1'!$B$3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'Delivery Analysis 1'!$A$4:$A$13</c:f>
              <c:strCache>
                <c:ptCount val="10"/>
                <c:pt idx="0">
                  <c:v>D94</c:v>
                </c:pt>
                <c:pt idx="1">
                  <c:v>D13</c:v>
                </c:pt>
                <c:pt idx="2">
                  <c:v>D5</c:v>
                </c:pt>
                <c:pt idx="3">
                  <c:v>D86</c:v>
                </c:pt>
                <c:pt idx="4">
                  <c:v>D7</c:v>
                </c:pt>
                <c:pt idx="5">
                  <c:v>D35</c:v>
                </c:pt>
                <c:pt idx="6">
                  <c:v>D64</c:v>
                </c:pt>
                <c:pt idx="7">
                  <c:v>D87</c:v>
                </c:pt>
                <c:pt idx="8">
                  <c:v>D14</c:v>
                </c:pt>
                <c:pt idx="9">
                  <c:v>D67</c:v>
                </c:pt>
              </c:strCache>
            </c:strRef>
          </c:cat>
          <c:val>
            <c:numRef>
              <c:f>'Delivery Analysis 1'!$B$4:$B$13</c:f>
              <c:numCache>
                <c:formatCode>0</c:formatCode>
                <c:ptCount val="10"/>
                <c:pt idx="0">
                  <c:v>171.5</c:v>
                </c:pt>
                <c:pt idx="1">
                  <c:v>172.22727272727272</c:v>
                </c:pt>
                <c:pt idx="2">
                  <c:v>173.35294117647058</c:v>
                </c:pt>
                <c:pt idx="3">
                  <c:v>174.06666666666666</c:v>
                </c:pt>
                <c:pt idx="4">
                  <c:v>175.69230769230768</c:v>
                </c:pt>
                <c:pt idx="5">
                  <c:v>175.94117647058823</c:v>
                </c:pt>
                <c:pt idx="6">
                  <c:v>177.23529411764707</c:v>
                </c:pt>
                <c:pt idx="7">
                  <c:v>180.72727272727272</c:v>
                </c:pt>
                <c:pt idx="8">
                  <c:v>180.76470588235293</c:v>
                </c:pt>
                <c:pt idx="9">
                  <c:v>189.90909090909091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07-44FE-A136-ECDB6389DC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778031"/>
        <c:axId val="244780015"/>
      </c:barChart>
      <c:catAx>
        <c:axId val="244778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780015"/>
        <c:crosses val="autoZero"/>
        <c:auto val="1"/>
        <c:lblAlgn val="ctr"/>
        <c:lblOffset val="100"/>
        <c:noMultiLvlLbl val="0"/>
      </c:catAx>
      <c:valAx>
        <c:axId val="244780015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244778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(3).xlsx]Delay Analysis 1!Order Progress Monitoring</c:name>
    <c:fmtId val="4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Order Completion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</c:pivotFmt>
      <c:pivotFmt>
        <c:idx val="9"/>
      </c:pivotFmt>
      <c:pivotFmt>
        <c:idx val="10"/>
        <c:dLbl>
          <c:idx val="0"/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</c:pivotFmt>
      <c:pivotFmt>
        <c:idx val="12"/>
      </c:pivotFmt>
      <c:pivotFmt>
        <c:idx val="13"/>
      </c:pivotFmt>
      <c:pivotFmt>
        <c:idx val="14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</c:pivotFmt>
      <c:pivotFmt>
        <c:idx val="20"/>
      </c:pivotFmt>
      <c:pivotFmt>
        <c:idx val="21"/>
      </c:pivotFmt>
      <c:pivotFmt>
        <c:idx val="22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425923063158908"/>
              <c:y val="-0.197871486383731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3861862790326837E-2"/>
              <c:y val="2.97448654412320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"/>
              <c:y val="-0.331868744282021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425923063158908"/>
              <c:y val="-0.197871486383731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3861862790326837E-2"/>
              <c:y val="2.97448654412320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"/>
              <c:y val="-0.331868744282021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425923063158908"/>
              <c:y val="-0.197871486383731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3861862790326837E-2"/>
              <c:y val="2.97448654412320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"/>
              <c:y val="-0.331868744282021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'Delay Analysis 1'!$B$104</c:f>
              <c:strCache>
                <c:ptCount val="1"/>
                <c:pt idx="0">
                  <c:v>Total Order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D8-457E-8FBC-ED9EFC5E2F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D8-457E-8FBC-ED9EFC5E2F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D8-457E-8FBC-ED9EFC5E2FF6}"/>
              </c:ext>
            </c:extLst>
          </c:dPt>
          <c:dLbls>
            <c:dLbl>
              <c:idx val="0"/>
              <c:layout>
                <c:manualLayout>
                  <c:x val="-0.11425923063158908"/>
                  <c:y val="-0.19787148638373192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D8-457E-8FBC-ED9EFC5E2FF6}"/>
                </c:ext>
              </c:extLst>
            </c:dLbl>
            <c:dLbl>
              <c:idx val="1"/>
              <c:layout>
                <c:manualLayout>
                  <c:x val="-6.3861862790326837E-2"/>
                  <c:y val="2.9744865441232029E-2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D8-457E-8FBC-ED9EFC5E2FF6}"/>
                </c:ext>
              </c:extLst>
            </c:dLbl>
            <c:dLbl>
              <c:idx val="2"/>
              <c:layout>
                <c:manualLayout>
                  <c:x val="0"/>
                  <c:y val="-0.33186874428202129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D8-457E-8FBC-ED9EFC5E2F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'Delay Analysis 1'!$A$105:$A$107</c:f>
              <c:strCache>
                <c:ptCount val="3"/>
                <c:pt idx="0">
                  <c:v>Delayed</c:v>
                </c:pt>
                <c:pt idx="1">
                  <c:v>Ontime</c:v>
                </c:pt>
                <c:pt idx="2">
                  <c:v>Pending</c:v>
                </c:pt>
              </c:strCache>
            </c:strRef>
          </c:cat>
          <c:val>
            <c:numRef>
              <c:f>'Delay Analysis 1'!$B$105:$B$107</c:f>
              <c:numCache>
                <c:formatCode>0</c:formatCode>
                <c:ptCount val="3"/>
                <c:pt idx="0">
                  <c:v>712</c:v>
                </c:pt>
                <c:pt idx="1">
                  <c:v>21</c:v>
                </c:pt>
                <c:pt idx="2">
                  <c:v>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BD8-457E-8FBC-ED9EFC5E2FF6}"/>
            </c:ext>
          </c:extLst>
        </c:ser>
        <c:ser>
          <c:idx val="1"/>
          <c:order val="1"/>
          <c:tx>
            <c:strRef>
              <c:f>'Delay Analysis 1'!$C$104</c:f>
              <c:strCache>
                <c:ptCount val="1"/>
                <c:pt idx="0">
                  <c:v>Order Backlog 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BD8-457E-8FBC-ED9EFC5E2F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BBD8-457E-8FBC-ED9EFC5E2F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BBD8-457E-8FBC-ED9EFC5E2F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'Delay Analysis 1'!$A$105:$A$107</c:f>
              <c:strCache>
                <c:ptCount val="3"/>
                <c:pt idx="0">
                  <c:v>Delayed</c:v>
                </c:pt>
                <c:pt idx="1">
                  <c:v>Ontime</c:v>
                </c:pt>
                <c:pt idx="2">
                  <c:v>Pending</c:v>
                </c:pt>
              </c:strCache>
            </c:strRef>
          </c:cat>
          <c:val>
            <c:numRef>
              <c:f>'Delay Analysis 1'!$C$105:$C$107</c:f>
              <c:numCache>
                <c:formatCode>0.00%</c:formatCode>
                <c:ptCount val="3"/>
                <c:pt idx="0">
                  <c:v>0.47466666666666668</c:v>
                </c:pt>
                <c:pt idx="1">
                  <c:v>1.4E-2</c:v>
                </c:pt>
                <c:pt idx="2">
                  <c:v>0.51133333333333331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BD8-457E-8FBC-ED9EFC5E2F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Solution.xlsx]Delay Analysis 2!Delay Trend by Hour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Avg. Delay Trend by Hour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'Delay Analysis 2'!$B$3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l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'Delay Analysis 2'!$A$4:$A$12</c:f>
              <c:strCache>
                <c:ptCount val="9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</c:strCache>
            </c:strRef>
          </c:cat>
          <c:val>
            <c:numRef>
              <c:f>'Delay Analysis 2'!$B$4:$B$12</c:f>
              <c:numCache>
                <c:formatCode>0.00</c:formatCode>
                <c:ptCount val="9"/>
                <c:pt idx="0">
                  <c:v>13.810975609756097</c:v>
                </c:pt>
                <c:pt idx="1">
                  <c:v>13.954802259887005</c:v>
                </c:pt>
                <c:pt idx="2">
                  <c:v>15.051546391752577</c:v>
                </c:pt>
                <c:pt idx="3">
                  <c:v>14.781818181818181</c:v>
                </c:pt>
                <c:pt idx="4">
                  <c:v>14.418439716312056</c:v>
                </c:pt>
                <c:pt idx="5">
                  <c:v>15.936708860759493</c:v>
                </c:pt>
                <c:pt idx="6">
                  <c:v>13.564516129032258</c:v>
                </c:pt>
                <c:pt idx="7">
                  <c:v>15.027027027027026</c:v>
                </c:pt>
                <c:pt idx="8">
                  <c:v>14.18562874251497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62-4110-A117-A183D898FD8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91795391"/>
        <c:axId val="1191794911"/>
      </c:lineChart>
      <c:catAx>
        <c:axId val="11917953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794911"/>
        <c:crosses val="autoZero"/>
        <c:auto val="1"/>
        <c:lblAlgn val="ctr"/>
        <c:lblOffset val="100"/>
        <c:noMultiLvlLbl val="0"/>
      </c:catAx>
      <c:valAx>
        <c:axId val="1191794911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191795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(3).xlsx]Customer Satisfaction Analysis!PivotTable2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ysClr val="windowText" lastClr="000000"/>
                </a:solidFill>
              </a:rPr>
              <a:t>Customer</a:t>
            </a:r>
            <a:r>
              <a:rPr lang="en-GB" sz="1800" b="1" baseline="0">
                <a:solidFill>
                  <a:sysClr val="windowText" lastClr="000000"/>
                </a:solidFill>
              </a:rPr>
              <a:t> Satisfaction by Zone</a:t>
            </a:r>
            <a:endParaRPr lang="en-GB" sz="18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5.0880626223091974E-2"/>
              <c:y val="4.919048040343265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E5F1FB3-E769-4DE5-B5AC-F534ABD60641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1.1741682974559686E-2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6C3776E-C155-4EB6-92B0-24D61AA87A98}" type="VALUE">
                  <a:rPr lang="en-US" b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5655577299412915E-2"/>
              <c:y val="1.49065636458363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4356A3C-AAEB-4C2C-B2B0-3DF1F5733C73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7.8277886497064575E-3"/>
              <c:y val="-7.4709762403295097E-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2.3483365949119303E-2"/>
              <c:y val="4.919048040343271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619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F1CBEF-E173-4672-8B2A-15E22453EBBE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138943248532287E-3"/>
              <c:y val="1.49065636458363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9569471624266001E-2"/>
              <c:y val="9.912805843089837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5.0880626223091974E-2"/>
              <c:y val="4.919048040343265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E5F1FB3-E769-4DE5-B5AC-F534ABD60641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4356A3C-AAEB-4C2C-B2B0-3DF1F5733C73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619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F1CBEF-E173-4672-8B2A-15E22453EBBE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1.1741682974559686E-2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6C3776E-C155-4EB6-92B0-24D61AA87A98}" type="VALUE">
                  <a:rPr lang="en-US" b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7.8277886497064575E-3"/>
              <c:y val="-7.4709762403295097E-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138943248532287E-3"/>
              <c:y val="1.49065636458363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5655577299412915E-2"/>
              <c:y val="1.49065636458363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2.3483365949119303E-2"/>
              <c:y val="4.919048040343271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9569471624266001E-2"/>
              <c:y val="9.912805843089837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5.0880626223091974E-2"/>
              <c:y val="4.919048040343265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E5F1FB3-E769-4DE5-B5AC-F534ABD60641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4356A3C-AAEB-4C2C-B2B0-3DF1F5733C73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7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619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F1CBEF-E173-4672-8B2A-15E22453EBBE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1741682974559686E-2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6C3776E-C155-4EB6-92B0-24D61AA87A98}" type="VALUE">
                  <a:rPr lang="en-US" b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7.8277886497064575E-3"/>
              <c:y val="-7.4709762403295097E-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3.9138943248532287E-3"/>
              <c:y val="1.49065636458363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5655577299412915E-2"/>
              <c:y val="1.49065636458363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3483365949119303E-2"/>
              <c:y val="4.919048040343271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69471624266001E-2"/>
              <c:y val="9.912805843089837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5.0880626223091974E-2"/>
              <c:y val="4.919048040343265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E5F1FB3-E769-4DE5-B5AC-F534ABD60641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9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4356A3C-AAEB-4C2C-B2B0-3DF1F5733C73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0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619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F1CBEF-E173-4672-8B2A-15E22453EBBE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1.1741682974559686E-2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6C3776E-C155-4EB6-92B0-24D61AA87A98}" type="VALUE">
                  <a:rPr lang="en-US" b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7.8277886497064575E-3"/>
              <c:y val="-7.4709762403295097E-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138943248532287E-3"/>
              <c:y val="1.49065636458363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5655577299412915E-2"/>
              <c:y val="1.49065636458363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2.3483365949119303E-2"/>
              <c:y val="4.919048040343271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9569471624266001E-2"/>
              <c:y val="9.912805843089837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5.0880626223091974E-2"/>
              <c:y val="4.919048040343265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E5F1FB3-E769-4DE5-B5AC-F534ABD60641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1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4356A3C-AAEB-4C2C-B2B0-3DF1F5733C73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2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0"/>
              <c:y val="-5.0684675651498619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F1CBEF-E173-4672-8B2A-15E22453EBBE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1.1741682974559686E-2"/>
              <c:y val="-5.068467565149873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6C3776E-C155-4EB6-92B0-24D61AA87A98}" type="VALUE">
                  <a:rPr lang="en-US" b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7.8277886497064575E-3"/>
              <c:y val="-7.4709762403295097E-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138943248532287E-3"/>
              <c:y val="1.49065636458363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5655577299412915E-2"/>
              <c:y val="1.49065636458363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2.3483365949119303E-2"/>
              <c:y val="4.919048040343271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9569471624266001E-2"/>
              <c:y val="9.912805843089837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54878155344374E-2"/>
          <c:y val="0.15083655269719518"/>
          <c:w val="0.67412990668905448"/>
          <c:h val="0.76185005256549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Satisfaction Analysis'!$B$15:$B$16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86-469F-A649-FE41DEE7A07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86-469F-A649-FE41DEE7A07A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86-469F-A649-FE41DEE7A07A}"/>
              </c:ext>
            </c:extLst>
          </c:dPt>
          <c:dLbls>
            <c:dLbl>
              <c:idx val="0"/>
              <c:layout>
                <c:manualLayout>
                  <c:x val="-5.0880626223091974E-2"/>
                  <c:y val="4.9190480403432657E-3"/>
                </c:manualLayout>
              </c:layout>
              <c:tx>
                <c:rich>
                  <a:bodyPr/>
                  <a:lstStyle/>
                  <a:p>
                    <a:fld id="{0E5F1FB3-E769-4DE5-B5AC-F534ABD60641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86-469F-A649-FE41DEE7A07A}"/>
                </c:ext>
              </c:extLst>
            </c:dLbl>
            <c:dLbl>
              <c:idx val="1"/>
              <c:layout>
                <c:manualLayout>
                  <c:x val="0"/>
                  <c:y val="-5.0684675651498732E-3"/>
                </c:manualLayout>
              </c:layout>
              <c:tx>
                <c:rich>
                  <a:bodyPr/>
                  <a:lstStyle/>
                  <a:p>
                    <a:fld id="{94356A3C-AAEB-4C2C-B2B0-3DF1F5733C73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B86-469F-A649-FE41DEE7A07A}"/>
                </c:ext>
              </c:extLst>
            </c:dLbl>
            <c:dLbl>
              <c:idx val="2"/>
              <c:layout>
                <c:manualLayout>
                  <c:x val="0"/>
                  <c:y val="-5.0684675651498619E-3"/>
                </c:manualLayout>
              </c:layout>
              <c:tx>
                <c:rich>
                  <a:bodyPr/>
                  <a:lstStyle/>
                  <a:p>
                    <a:fld id="{F6F1CBEF-E173-4672-8B2A-15E22453EBBE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B86-469F-A649-FE41DEE7A0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Analysis'!$A$17:$A$19</c:f>
              <c:strCache>
                <c:ptCount val="3"/>
                <c:pt idx="0">
                  <c:v>Zone 1</c:v>
                </c:pt>
                <c:pt idx="1">
                  <c:v>Zone 2</c:v>
                </c:pt>
                <c:pt idx="2">
                  <c:v>Zone 3</c:v>
                </c:pt>
              </c:strCache>
            </c:strRef>
          </c:cat>
          <c:val>
            <c:numRef>
              <c:f>'Customer Satisfaction Analysis'!$B$17:$B$19</c:f>
              <c:numCache>
                <c:formatCode>General</c:formatCode>
                <c:ptCount val="3"/>
                <c:pt idx="0">
                  <c:v>185</c:v>
                </c:pt>
                <c:pt idx="1">
                  <c:v>185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86-469F-A649-FE41DEE7A07A}"/>
            </c:ext>
          </c:extLst>
        </c:ser>
        <c:ser>
          <c:idx val="1"/>
          <c:order val="1"/>
          <c:tx>
            <c:strRef>
              <c:f>'Customer Satisfaction Analysis'!$C$15:$C$16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B86-469F-A649-FE41DEE7A0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B86-469F-A649-FE41DEE7A0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B86-469F-A649-FE41DEE7A07A}"/>
              </c:ext>
            </c:extLst>
          </c:dPt>
          <c:dLbls>
            <c:dLbl>
              <c:idx val="0"/>
              <c:layout>
                <c:manualLayout>
                  <c:x val="1.1741682974559686E-2"/>
                  <c:y val="-5.0684675651498732E-3"/>
                </c:manualLayout>
              </c:layout>
              <c:tx>
                <c:rich>
                  <a:bodyPr/>
                  <a:lstStyle/>
                  <a:p>
                    <a:fld id="{A6C3776E-C155-4EB6-92B0-24D61AA87A98}" type="VALUE">
                      <a:rPr lang="en-US" b="0"/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0B86-469F-A649-FE41DEE7A07A}"/>
                </c:ext>
              </c:extLst>
            </c:dLbl>
            <c:dLbl>
              <c:idx val="1"/>
              <c:layout>
                <c:manualLayout>
                  <c:x val="7.8277886497064575E-3"/>
                  <c:y val="-7.4709762403295097E-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B86-469F-A649-FE41DEE7A07A}"/>
                </c:ext>
              </c:extLst>
            </c:dLbl>
            <c:dLbl>
              <c:idx val="2"/>
              <c:layout>
                <c:manualLayout>
                  <c:x val="3.9138943248532287E-3"/>
                  <c:y val="1.49065636458363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B86-469F-A649-FE41DEE7A0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Analysis'!$A$17:$A$19</c:f>
              <c:strCache>
                <c:ptCount val="3"/>
                <c:pt idx="0">
                  <c:v>Zone 1</c:v>
                </c:pt>
                <c:pt idx="1">
                  <c:v>Zone 2</c:v>
                </c:pt>
                <c:pt idx="2">
                  <c:v>Zone 3</c:v>
                </c:pt>
              </c:strCache>
            </c:strRef>
          </c:cat>
          <c:val>
            <c:numRef>
              <c:f>'Customer Satisfaction Analysis'!$C$17:$C$19</c:f>
              <c:numCache>
                <c:formatCode>General</c:formatCode>
                <c:ptCount val="3"/>
                <c:pt idx="0">
                  <c:v>174</c:v>
                </c:pt>
                <c:pt idx="1">
                  <c:v>171</c:v>
                </c:pt>
                <c:pt idx="2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B86-469F-A649-FE41DEE7A07A}"/>
            </c:ext>
          </c:extLst>
        </c:ser>
        <c:ser>
          <c:idx val="2"/>
          <c:order val="2"/>
          <c:tx>
            <c:strRef>
              <c:f>'Customer Satisfaction Analysis'!$D$15:$D$16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B86-469F-A649-FE41DEE7A0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B86-469F-A649-FE41DEE7A0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B86-469F-A649-FE41DEE7A07A}"/>
              </c:ext>
            </c:extLst>
          </c:dPt>
          <c:dLbls>
            <c:dLbl>
              <c:idx val="0"/>
              <c:layout>
                <c:manualLayout>
                  <c:x val="1.5655577299412915E-2"/>
                  <c:y val="1.490656364583638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B86-469F-A649-FE41DEE7A07A}"/>
                </c:ext>
              </c:extLst>
            </c:dLbl>
            <c:dLbl>
              <c:idx val="1"/>
              <c:layout>
                <c:manualLayout>
                  <c:x val="2.3483365949119303E-2"/>
                  <c:y val="4.91904804034327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86-469F-A649-FE41DEE7A07A}"/>
                </c:ext>
              </c:extLst>
            </c:dLbl>
            <c:dLbl>
              <c:idx val="2"/>
              <c:layout>
                <c:manualLayout>
                  <c:x val="1.9569471624266001E-2"/>
                  <c:y val="9.9128058430898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86-469F-A649-FE41DEE7A0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Analysis'!$A$17:$A$19</c:f>
              <c:strCache>
                <c:ptCount val="3"/>
                <c:pt idx="0">
                  <c:v>Zone 1</c:v>
                </c:pt>
                <c:pt idx="1">
                  <c:v>Zone 2</c:v>
                </c:pt>
                <c:pt idx="2">
                  <c:v>Zone 3</c:v>
                </c:pt>
              </c:strCache>
            </c:strRef>
          </c:cat>
          <c:val>
            <c:numRef>
              <c:f>'Customer Satisfaction Analysis'!$D$17:$D$19</c:f>
              <c:numCache>
                <c:formatCode>General</c:formatCode>
                <c:ptCount val="3"/>
                <c:pt idx="0">
                  <c:v>160</c:v>
                </c:pt>
                <c:pt idx="1">
                  <c:v>162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B86-469F-A649-FE41DEE7A07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5080399"/>
        <c:axId val="1075080879"/>
      </c:barChart>
      <c:catAx>
        <c:axId val="107508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80879"/>
        <c:crosses val="autoZero"/>
        <c:auto val="1"/>
        <c:lblAlgn val="ctr"/>
        <c:lblOffset val="100"/>
        <c:noMultiLvlLbl val="0"/>
      </c:catAx>
      <c:valAx>
        <c:axId val="1075080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75080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(3).xlsx]Customer Satisfaction Analysis!PivotTable3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ysClr val="windowText" lastClr="000000"/>
                </a:solidFill>
              </a:rPr>
              <a:t>Customer Satisfaction by</a:t>
            </a:r>
            <a:r>
              <a:rPr lang="en-GB" sz="1800" b="1" baseline="0">
                <a:solidFill>
                  <a:sysClr val="windowText" lastClr="000000"/>
                </a:solidFill>
              </a:rPr>
              <a:t> City</a:t>
            </a:r>
            <a:endParaRPr lang="en-GB" sz="18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4321372854914198E-2"/>
              <c:y val="9.189997083697871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343D1C-D8F5-404C-B397-ACC52D85ADB4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1201248049922026E-2"/>
              <c:y val="4.6296296296296294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7B6D13-D8E7-47BF-9E1F-F676FF492BA9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8720748829953199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B60C4F-A94F-45FB-BAAA-D6A6040B128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6094B47-CB67-422E-8BF4-88C95EF3522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41DCCFC-0229-4CD2-965D-5A7EC63EFBC6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4321372854914198E-2"/>
              <c:y val="9.189997083697871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343D1C-D8F5-404C-B397-ACC52D85ADB4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1201248049922026E-2"/>
              <c:y val="4.6296296296296294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7B6D13-D8E7-47BF-9E1F-F676FF492BA9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B60C4F-A94F-45FB-BAAA-D6A6040B128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6094B47-CB67-422E-8BF4-88C95EF3522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41DCCFC-0229-4CD2-965D-5A7EC63EFBC6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8720748829953199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4321372854914198E-2"/>
              <c:y val="9.189997083697871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343D1C-D8F5-404C-B397-ACC52D85ADB4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0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1201248049922026E-2"/>
              <c:y val="4.6296296296296294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7B6D13-D8E7-47BF-9E1F-F676FF492BA9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B60C4F-A94F-45FB-BAAA-D6A6040B128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2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6094B47-CB67-422E-8BF4-88C95EF3522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41DCCFC-0229-4CD2-965D-5A7EC63EFBC6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8720748829953199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4321372854914198E-2"/>
              <c:y val="9.189997083697871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343D1C-D8F5-404C-B397-ACC52D85ADB4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0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1201248049922026E-2"/>
              <c:y val="4.6296296296296294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7B6D13-D8E7-47BF-9E1F-F676FF492BA9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1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B60C4F-A94F-45FB-BAAA-D6A6040B128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2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6094B47-CB67-422E-8BF4-88C95EF3522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3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41DCCFC-0229-4CD2-965D-5A7EC63EFBC6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8720748829953199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4321372854914198E-2"/>
              <c:y val="9.189997083697871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343D1C-D8F5-404C-B397-ACC52D85ADB4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9"/>
        <c:spPr>
          <a:solidFill>
            <a:srgbClr val="C00000"/>
          </a:solidFill>
          <a:ln>
            <a:noFill/>
          </a:ln>
          <a:effectLst/>
        </c:spPr>
        <c:dLbl>
          <c:idx val="0"/>
          <c:layout>
            <c:manualLayout>
              <c:x val="-3.1201248049922026E-2"/>
              <c:y val="4.6296296296296294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7B6D13-D8E7-47BF-9E1F-F676FF492BA9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0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B60C4F-A94F-45FB-BAAA-D6A6040B128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1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6094B47-CB67-422E-8BF4-88C95EF35228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2"/>
        <c:spPr>
          <a:solidFill>
            <a:srgbClr val="C00000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41DCCFC-0229-4CD2-965D-5A7EC63EFBC6}" type="VALUE">
                  <a:rPr lang="en-US" b="1">
                    <a:solidFill>
                      <a:srgbClr val="FF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1.8720748829953199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7441497659906398E-2"/>
          <c:y val="5.5555555555555552E-2"/>
          <c:w val="0.76178878966182273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Satisfaction Analysis'!$B$29:$B$30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C8-4EDE-B7C3-EC8E5B6452BF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C8-4EDE-B7C3-EC8E5B6452BF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C8-4EDE-B7C3-EC8E5B6452BF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C8-4EDE-B7C3-EC8E5B6452BF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C8-4EDE-B7C3-EC8E5B6452BF}"/>
              </c:ext>
            </c:extLst>
          </c:dPt>
          <c:dLbls>
            <c:dLbl>
              <c:idx val="0"/>
              <c:layout>
                <c:manualLayout>
                  <c:x val="-3.4321372854914198E-2"/>
                  <c:y val="9.1899970836978716E-3"/>
                </c:manualLayout>
              </c:layout>
              <c:tx>
                <c:rich>
                  <a:bodyPr/>
                  <a:lstStyle/>
                  <a:p>
                    <a:fld id="{EF343D1C-D8F5-404C-B397-ACC52D85ADB4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3C8-4EDE-B7C3-EC8E5B6452BF}"/>
                </c:ext>
              </c:extLst>
            </c:dLbl>
            <c:dLbl>
              <c:idx val="1"/>
              <c:layout>
                <c:manualLayout>
                  <c:x val="-3.1201248049922026E-2"/>
                  <c:y val="4.6296296296296294E-3"/>
                </c:manualLayout>
              </c:layout>
              <c:tx>
                <c:rich>
                  <a:bodyPr/>
                  <a:lstStyle/>
                  <a:p>
                    <a:fld id="{137B6D13-D8E7-47BF-9E1F-F676FF492BA9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3C8-4EDE-B7C3-EC8E5B645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4B60C4F-A94F-45FB-BAAA-D6A6040B1288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3C8-4EDE-B7C3-EC8E5B645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094B47-CB67-422E-8BF4-88C95EF35228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3C8-4EDE-B7C3-EC8E5B645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41DCCFC-0229-4CD2-965D-5A7EC63EFBC6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3C8-4EDE-B7C3-EC8E5B645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Analysis'!$A$31:$A$35</c:f>
              <c:strCache>
                <c:ptCount val="5"/>
                <c:pt idx="0">
                  <c:v>City A</c:v>
                </c:pt>
                <c:pt idx="1">
                  <c:v>City B</c:v>
                </c:pt>
                <c:pt idx="2">
                  <c:v>City C</c:v>
                </c:pt>
                <c:pt idx="3">
                  <c:v>City D</c:v>
                </c:pt>
                <c:pt idx="4">
                  <c:v>City E</c:v>
                </c:pt>
              </c:strCache>
            </c:strRef>
          </c:cat>
          <c:val>
            <c:numRef>
              <c:f>'Customer Satisfaction Analysis'!$B$31:$B$35</c:f>
              <c:numCache>
                <c:formatCode>General</c:formatCode>
                <c:ptCount val="5"/>
                <c:pt idx="0">
                  <c:v>102</c:v>
                </c:pt>
                <c:pt idx="1">
                  <c:v>113</c:v>
                </c:pt>
                <c:pt idx="2">
                  <c:v>91</c:v>
                </c:pt>
                <c:pt idx="3">
                  <c:v>107</c:v>
                </c:pt>
                <c:pt idx="4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C8-4EDE-B7C3-EC8E5B6452BF}"/>
            </c:ext>
          </c:extLst>
        </c:ser>
        <c:ser>
          <c:idx val="1"/>
          <c:order val="1"/>
          <c:tx>
            <c:strRef>
              <c:f>'Customer Satisfaction Analysis'!$C$29:$C$30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Analysis'!$A$31:$A$35</c:f>
              <c:strCache>
                <c:ptCount val="5"/>
                <c:pt idx="0">
                  <c:v>City A</c:v>
                </c:pt>
                <c:pt idx="1">
                  <c:v>City B</c:v>
                </c:pt>
                <c:pt idx="2">
                  <c:v>City C</c:v>
                </c:pt>
                <c:pt idx="3">
                  <c:v>City D</c:v>
                </c:pt>
                <c:pt idx="4">
                  <c:v>City E</c:v>
                </c:pt>
              </c:strCache>
            </c:strRef>
          </c:cat>
          <c:val>
            <c:numRef>
              <c:f>'Customer Satisfaction Analysis'!$C$31:$C$35</c:f>
              <c:numCache>
                <c:formatCode>General</c:formatCode>
                <c:ptCount val="5"/>
                <c:pt idx="0">
                  <c:v>102</c:v>
                </c:pt>
                <c:pt idx="1">
                  <c:v>105</c:v>
                </c:pt>
                <c:pt idx="2">
                  <c:v>100</c:v>
                </c:pt>
                <c:pt idx="3">
                  <c:v>85</c:v>
                </c:pt>
                <c:pt idx="4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3C8-4EDE-B7C3-EC8E5B6452BF}"/>
            </c:ext>
          </c:extLst>
        </c:ser>
        <c:ser>
          <c:idx val="2"/>
          <c:order val="2"/>
          <c:tx>
            <c:strRef>
              <c:f>'Customer Satisfaction Analysis'!$D$29:$D$30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3C8-4EDE-B7C3-EC8E5B6452BF}"/>
              </c:ext>
            </c:extLst>
          </c:dPt>
          <c:dLbls>
            <c:dLbl>
              <c:idx val="1"/>
              <c:layout>
                <c:manualLayout>
                  <c:x val="1.8720748829953199E-2"/>
                  <c:y val="-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3C8-4EDE-B7C3-EC8E5B645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Satisfaction Analysis'!$A$31:$A$35</c:f>
              <c:strCache>
                <c:ptCount val="5"/>
                <c:pt idx="0">
                  <c:v>City A</c:v>
                </c:pt>
                <c:pt idx="1">
                  <c:v>City B</c:v>
                </c:pt>
                <c:pt idx="2">
                  <c:v>City C</c:v>
                </c:pt>
                <c:pt idx="3">
                  <c:v>City D</c:v>
                </c:pt>
                <c:pt idx="4">
                  <c:v>City E</c:v>
                </c:pt>
              </c:strCache>
            </c:strRef>
          </c:cat>
          <c:val>
            <c:numRef>
              <c:f>'Customer Satisfaction Analysis'!$D$31:$D$35</c:f>
              <c:numCache>
                <c:formatCode>General</c:formatCode>
                <c:ptCount val="5"/>
                <c:pt idx="0">
                  <c:v>91</c:v>
                </c:pt>
                <c:pt idx="1">
                  <c:v>101</c:v>
                </c:pt>
                <c:pt idx="2">
                  <c:v>85</c:v>
                </c:pt>
                <c:pt idx="3">
                  <c:v>112</c:v>
                </c:pt>
                <c:pt idx="4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3C8-4EDE-B7C3-EC8E5B6452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2940703"/>
        <c:axId val="1212946943"/>
      </c:barChart>
      <c:catAx>
        <c:axId val="1212940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946943"/>
        <c:crosses val="autoZero"/>
        <c:auto val="1"/>
        <c:lblAlgn val="ctr"/>
        <c:lblOffset val="100"/>
        <c:noMultiLvlLbl val="0"/>
      </c:catAx>
      <c:valAx>
        <c:axId val="1212946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2940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[Streamline Logistics Solution (3).xlsx]Customer Satisfaction Analysis!Customer Satisfaction Index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 Satisfaction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'Customer Satisfaction Analysis'!$B$3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51-462F-8F4D-2605D729E2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C51-462F-8F4D-2605D729E2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C51-462F-8F4D-2605D729E24C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Satisfaction Analysis'!$A$4:$A$6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'Customer Satisfaction Analysis'!$B$4:$B$6</c:f>
              <c:numCache>
                <c:formatCode>0.00%</c:formatCode>
                <c:ptCount val="3"/>
                <c:pt idx="0">
                  <c:v>0.35266666666666668</c:v>
                </c:pt>
                <c:pt idx="1">
                  <c:v>0.32666666666666666</c:v>
                </c:pt>
                <c:pt idx="2">
                  <c:v>0.32066666666666666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51-462F-8F4D-2605D729E24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2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8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6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1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6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3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B7046-5A31-4D7B-BD83-89A75C74D3C3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6F9F1-B8A7-4AA5-8416-447472948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-878307" y="1925052"/>
            <a:ext cx="4805413" cy="131733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9567" y="1857392"/>
            <a:ext cx="3676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Report on Optimizing Order Fulfilment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2055" y="3888828"/>
            <a:ext cx="336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entury Gothic" panose="020B0502020202020204" pitchFamily="34" charset="0"/>
              </a:rPr>
              <a:t>FOR STREAMLINE LOGISTICS SOLUTION 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7911" y="5181600"/>
            <a:ext cx="3097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entury Gothic" panose="020B0502020202020204" pitchFamily="34" charset="0"/>
              </a:rPr>
              <a:t>PREPARED BY:  </a:t>
            </a:r>
          </a:p>
          <a:p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sz="3600" b="1" dirty="0">
                <a:latin typeface="Century Gothic" panose="020B0502020202020204" pitchFamily="34" charset="0"/>
              </a:rPr>
              <a:t>EMMANUEL DARAMOLA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4825355" y="856649"/>
            <a:ext cx="7126014" cy="4971393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truck">
            <a:extLst>
              <a:ext uri="{FF2B5EF4-FFF2-40B4-BE49-F238E27FC236}">
                <a16:creationId xmlns:a16="http://schemas.microsoft.com/office/drawing/2014/main" id="{B1A42D9A-34F1-5E10-159B-1E8B9D3696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" y="-33497"/>
            <a:ext cx="1908418" cy="12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/>
          <p:cNvSpPr/>
          <p:nvPr/>
        </p:nvSpPr>
        <p:spPr>
          <a:xfrm>
            <a:off x="5869807" y="6285186"/>
            <a:ext cx="1386038" cy="1172788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3467100" y="-423513"/>
            <a:ext cx="5944529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12143" y="50619"/>
            <a:ext cx="5515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CUSTOMER SATISFACTION BY ZONE AND CITY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759F318-7C46-3C4C-8908-79CC1657CD81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1A3A3-7634-7DBB-7126-EF712F40C299}"/>
              </a:ext>
            </a:extLst>
          </p:cNvPr>
          <p:cNvSpPr txBox="1"/>
          <p:nvPr/>
        </p:nvSpPr>
        <p:spPr>
          <a:xfrm>
            <a:off x="3946574" y="2398984"/>
            <a:ext cx="3403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zone 1 and zone 2 has same (185</a:t>
            </a:r>
            <a:r>
              <a:rPr lang="en-US" dirty="0">
                <a:latin typeface="Century Gothic" panose="020B0502020202020204" pitchFamily="34" charset="0"/>
              </a:rPr>
              <a:t>) </a:t>
            </a:r>
            <a:r>
              <a:rPr lang="en-US" b="1" dirty="0">
                <a:latin typeface="Century Gothic" panose="020B0502020202020204" pitchFamily="34" charset="0"/>
              </a:rPr>
              <a:t>negative feedback  </a:t>
            </a:r>
            <a:r>
              <a:rPr lang="en-US" dirty="0">
                <a:latin typeface="Century Gothic" panose="020B0502020202020204" pitchFamily="34" charset="0"/>
              </a:rPr>
              <a:t>which is </a:t>
            </a:r>
            <a:r>
              <a:rPr lang="en-US" b="1" dirty="0">
                <a:latin typeface="Century Gothic" panose="020B0502020202020204" pitchFamily="34" charset="0"/>
              </a:rPr>
              <a:t>12.33% </a:t>
            </a:r>
            <a:r>
              <a:rPr lang="en-US" dirty="0">
                <a:latin typeface="Century Gothic" panose="020B0502020202020204" pitchFamily="34" charset="0"/>
              </a:rPr>
              <a:t>of the feedback from the customer in the 3 Zones</a:t>
            </a:r>
          </a:p>
          <a:p>
            <a:endParaRPr lang="en-US" dirty="0"/>
          </a:p>
        </p:txBody>
      </p:sp>
      <p:sp>
        <p:nvSpPr>
          <p:cNvPr id="2" name="Snip Diagonal Corner Rectangle 1"/>
          <p:cNvSpPr/>
          <p:nvPr/>
        </p:nvSpPr>
        <p:spPr>
          <a:xfrm>
            <a:off x="3766777" y="2206486"/>
            <a:ext cx="3763027" cy="1839293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uck">
            <a:extLst>
              <a:ext uri="{FF2B5EF4-FFF2-40B4-BE49-F238E27FC236}">
                <a16:creationId xmlns:a16="http://schemas.microsoft.com/office/drawing/2014/main" id="{A6547769-1485-40DE-D055-BAE76D416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AA80BD8-5F7A-43D5-8760-02CF618F0C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711603"/>
              </p:ext>
            </p:extLst>
          </p:nvPr>
        </p:nvGraphicFramePr>
        <p:xfrm>
          <a:off x="134334" y="1606323"/>
          <a:ext cx="3207003" cy="467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00DA29-0952-46B9-8A96-DA1A53126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767261"/>
              </p:ext>
            </p:extLst>
          </p:nvPr>
        </p:nvGraphicFramePr>
        <p:xfrm>
          <a:off x="8189274" y="1380356"/>
          <a:ext cx="4002726" cy="513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Left Arrow 16"/>
          <p:cNvSpPr/>
          <p:nvPr/>
        </p:nvSpPr>
        <p:spPr>
          <a:xfrm>
            <a:off x="2933667" y="3148852"/>
            <a:ext cx="683172" cy="304800"/>
          </a:xfrm>
          <a:prstGeom prst="lef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1">
            <a:extLst>
              <a:ext uri="{FF2B5EF4-FFF2-40B4-BE49-F238E27FC236}">
                <a16:creationId xmlns:a16="http://schemas.microsoft.com/office/drawing/2014/main" id="{D6C20C5C-32AA-7AC6-9643-671800357772}"/>
              </a:ext>
            </a:extLst>
          </p:cNvPr>
          <p:cNvSpPr/>
          <p:nvPr/>
        </p:nvSpPr>
        <p:spPr>
          <a:xfrm>
            <a:off x="3816625" y="4253860"/>
            <a:ext cx="3763027" cy="2031325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BB3AC-C0D5-6B57-25F5-2221F857964D}"/>
              </a:ext>
            </a:extLst>
          </p:cNvPr>
          <p:cNvSpPr txBox="1"/>
          <p:nvPr/>
        </p:nvSpPr>
        <p:spPr>
          <a:xfrm>
            <a:off x="4046272" y="4461941"/>
            <a:ext cx="3403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City E and City B records 136 and 113 negative feedback respectively </a:t>
            </a:r>
            <a:r>
              <a:rPr lang="en-US" dirty="0">
                <a:latin typeface="Century Gothic" panose="020B0502020202020204" pitchFamily="34" charset="0"/>
              </a:rPr>
              <a:t>which is </a:t>
            </a:r>
            <a:r>
              <a:rPr lang="en-US" b="1" dirty="0">
                <a:latin typeface="Century Gothic" panose="020B0502020202020204" pitchFamily="34" charset="0"/>
              </a:rPr>
              <a:t>7.73% and 7.53% respectively </a:t>
            </a:r>
            <a:r>
              <a:rPr lang="en-US" dirty="0">
                <a:latin typeface="Century Gothic" panose="020B0502020202020204" pitchFamily="34" charset="0"/>
              </a:rPr>
              <a:t>of the feedback from the customer from the 5 cities</a:t>
            </a:r>
          </a:p>
          <a:p>
            <a:endParaRPr lang="en-GB" dirty="0"/>
          </a:p>
        </p:txBody>
      </p:sp>
      <p:sp>
        <p:nvSpPr>
          <p:cNvPr id="15" name="Left Arrow 16">
            <a:extLst>
              <a:ext uri="{FF2B5EF4-FFF2-40B4-BE49-F238E27FC236}">
                <a16:creationId xmlns:a16="http://schemas.microsoft.com/office/drawing/2014/main" id="{10FE6C42-FB96-FA14-6784-610BC6279A1B}"/>
              </a:ext>
            </a:extLst>
          </p:cNvPr>
          <p:cNvSpPr/>
          <p:nvPr/>
        </p:nvSpPr>
        <p:spPr>
          <a:xfrm rot="10800000">
            <a:off x="7679350" y="5397180"/>
            <a:ext cx="683172" cy="304800"/>
          </a:xfrm>
          <a:prstGeom prst="lef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7858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1FB4-9190-E232-CAE1-715BE0B8F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>
            <a:extLst>
              <a:ext uri="{FF2B5EF4-FFF2-40B4-BE49-F238E27FC236}">
                <a16:creationId xmlns:a16="http://schemas.microsoft.com/office/drawing/2014/main" id="{FA91C644-A070-3DB0-8252-9338A695ECE8}"/>
              </a:ext>
            </a:extLst>
          </p:cNvPr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C8BEAE8-E1F2-2159-0813-2736CEF84313}"/>
              </a:ext>
            </a:extLst>
          </p:cNvPr>
          <p:cNvSpPr/>
          <p:nvPr/>
        </p:nvSpPr>
        <p:spPr>
          <a:xfrm>
            <a:off x="2887580" y="-423513"/>
            <a:ext cx="6809873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953D5-0596-B4D5-9AD7-0A91C77CFE28}"/>
              </a:ext>
            </a:extLst>
          </p:cNvPr>
          <p:cNvSpPr txBox="1"/>
          <p:nvPr/>
        </p:nvSpPr>
        <p:spPr>
          <a:xfrm>
            <a:off x="3658363" y="0"/>
            <a:ext cx="5268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CUSTOMER SATISFACTION RATE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9BCA6CF8-2C50-5BE0-C65D-9DE75D8EA75E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08A77A-A964-8EFA-EB65-0BD68CA38EA6}"/>
              </a:ext>
            </a:extLst>
          </p:cNvPr>
          <p:cNvSpPr txBox="1"/>
          <p:nvPr/>
        </p:nvSpPr>
        <p:spPr>
          <a:xfrm>
            <a:off x="5500485" y="1806800"/>
            <a:ext cx="5665348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Comparative analysis of  the Customer Satisfaction measured by the metrics ( Positive, Neutral, Negative).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481 Positive feedback was received</a:t>
            </a:r>
            <a:r>
              <a:rPr lang="en-US" b="1" dirty="0">
                <a:latin typeface="Century Gothic" panose="020B0502020202020204" pitchFamily="34" charset="0"/>
              </a:rPr>
              <a:t> which is about 32% of the Customer Feedback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490 Neutral feedback was received</a:t>
            </a:r>
            <a:r>
              <a:rPr lang="en-US" b="1" dirty="0">
                <a:latin typeface="Century Gothic" panose="020B0502020202020204" pitchFamily="34" charset="0"/>
              </a:rPr>
              <a:t> which is about 33% of the Customer Feedback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529 Negative feedback was received</a:t>
            </a:r>
            <a:r>
              <a:rPr lang="en-US" b="1" dirty="0">
                <a:latin typeface="Century Gothic" panose="020B0502020202020204" pitchFamily="34" charset="0"/>
              </a:rPr>
              <a:t> which is about 35% of the Customer Feedback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1A8236F7-B9AB-E2F9-61FC-90FF47050248}"/>
              </a:ext>
            </a:extLst>
          </p:cNvPr>
          <p:cNvSpPr/>
          <p:nvPr/>
        </p:nvSpPr>
        <p:spPr>
          <a:xfrm>
            <a:off x="5257800" y="1511726"/>
            <a:ext cx="6127595" cy="4502458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uck">
            <a:extLst>
              <a:ext uri="{FF2B5EF4-FFF2-40B4-BE49-F238E27FC236}">
                <a16:creationId xmlns:a16="http://schemas.microsoft.com/office/drawing/2014/main" id="{34FD5F3D-B799-976E-2BEE-7AE89063D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0A853C6-4EE7-4FE6-B7C6-78156E745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694205"/>
              </p:ext>
            </p:extLst>
          </p:nvPr>
        </p:nvGraphicFramePr>
        <p:xfrm>
          <a:off x="0" y="1511726"/>
          <a:ext cx="4837043" cy="5346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441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0181" cy="770021"/>
          </a:xfrm>
          <a:prstGeom prst="rect">
            <a:avLst/>
          </a:prstGeom>
        </p:spPr>
      </p:pic>
      <p:sp>
        <p:nvSpPr>
          <p:cNvPr id="6" name="Diamond 5"/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3184627" y="-411340"/>
            <a:ext cx="4805413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07464" y="377695"/>
            <a:ext cx="512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RECOMMENDATION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792" y="2512323"/>
            <a:ext cx="3578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Implement </a:t>
            </a:r>
            <a:r>
              <a:rPr lang="en-GB" b="1" dirty="0">
                <a:latin typeface="Century Gothic" panose="020B0502020202020204" pitchFamily="34" charset="0"/>
              </a:rPr>
              <a:t>GPS route optimization</a:t>
            </a:r>
            <a:r>
              <a:rPr lang="en-GB" dirty="0">
                <a:latin typeface="Century Gothic" panose="020B0502020202020204" pitchFamily="34" charset="0"/>
              </a:rPr>
              <a:t> to reduce delays for high-delay drivers </a:t>
            </a:r>
            <a:r>
              <a:rPr lang="en-GB" b="1" dirty="0">
                <a:latin typeface="Century Gothic" panose="020B0502020202020204" pitchFamily="34" charset="0"/>
              </a:rPr>
              <a:t>(D86, D44, D29).</a:t>
            </a:r>
          </a:p>
          <a:p>
            <a:pPr lvl="0"/>
            <a:endParaRPr lang="en-GB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Introduce a </a:t>
            </a:r>
            <a:r>
              <a:rPr lang="en-GB" b="1" dirty="0">
                <a:latin typeface="Century Gothic" panose="020B0502020202020204" pitchFamily="34" charset="0"/>
              </a:rPr>
              <a:t>Driver Performance Scorecard</a:t>
            </a:r>
            <a:r>
              <a:rPr lang="en-GB" dirty="0">
                <a:latin typeface="Century Gothic" panose="020B0502020202020204" pitchFamily="34" charset="0"/>
              </a:rPr>
              <a:t> to track timeliness, route difficulty, and customer feedback.</a:t>
            </a:r>
          </a:p>
          <a:p>
            <a:pPr lvl="0"/>
            <a:endParaRPr lang="en-GB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Recognize </a:t>
            </a:r>
            <a:r>
              <a:rPr lang="en-GB" b="1" dirty="0">
                <a:latin typeface="Century Gothic" panose="020B0502020202020204" pitchFamily="34" charset="0"/>
              </a:rPr>
              <a:t>top performers </a:t>
            </a:r>
            <a:r>
              <a:rPr lang="en-GB" dirty="0">
                <a:latin typeface="Century Gothic" panose="020B0502020202020204" pitchFamily="34" charset="0"/>
              </a:rPr>
              <a:t>quarterly to improve morale and performance consistency.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81673" y="2690290"/>
            <a:ext cx="4014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Establish a </a:t>
            </a:r>
            <a:r>
              <a:rPr lang="en-GB" b="1" dirty="0">
                <a:latin typeface="Century Gothic" panose="020B0502020202020204" pitchFamily="34" charset="0"/>
              </a:rPr>
              <a:t>priority matrix</a:t>
            </a:r>
            <a:r>
              <a:rPr lang="en-GB" dirty="0">
                <a:latin typeface="Century Gothic" panose="020B0502020202020204" pitchFamily="34" charset="0"/>
              </a:rPr>
              <a:t> for expedited and high-value orders.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lvl="0"/>
            <a:endParaRPr lang="en-GB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Introduce </a:t>
            </a:r>
            <a:r>
              <a:rPr lang="en-GB" b="1" dirty="0">
                <a:latin typeface="Century Gothic" panose="020B0502020202020204" pitchFamily="34" charset="0"/>
              </a:rPr>
              <a:t>automated scheduling</a:t>
            </a:r>
            <a:r>
              <a:rPr lang="en-GB" dirty="0">
                <a:latin typeface="Century Gothic" panose="020B0502020202020204" pitchFamily="34" charset="0"/>
              </a:rPr>
              <a:t> that pairs vehicle type with order weight and destination to minimize under/over utilization</a:t>
            </a:r>
            <a:r>
              <a:rPr lang="en-GB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39891" y="2645248"/>
            <a:ext cx="3442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Use </a:t>
            </a:r>
            <a:r>
              <a:rPr lang="en-GB" b="1" dirty="0">
                <a:latin typeface="Century Gothic" panose="020B0502020202020204" pitchFamily="34" charset="0"/>
              </a:rPr>
              <a:t>telematics data</a:t>
            </a:r>
            <a:r>
              <a:rPr lang="en-GB" dirty="0">
                <a:latin typeface="Century Gothic" panose="020B0502020202020204" pitchFamily="34" charset="0"/>
              </a:rPr>
              <a:t> to monitor fuel consumption and idle time.</a:t>
            </a:r>
          </a:p>
          <a:p>
            <a:pPr lvl="0"/>
            <a:endParaRPr lang="en-GB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Phase in </a:t>
            </a:r>
            <a:r>
              <a:rPr lang="en-GB" b="1" dirty="0">
                <a:latin typeface="Century Gothic" panose="020B0502020202020204" pitchFamily="34" charset="0"/>
              </a:rPr>
              <a:t>predictive maintenance</a:t>
            </a:r>
            <a:r>
              <a:rPr lang="en-GB" dirty="0">
                <a:latin typeface="Century Gothic" panose="020B0502020202020204" pitchFamily="34" charset="0"/>
              </a:rPr>
              <a:t> using delay-time correlation to vehicle type.</a:t>
            </a:r>
          </a:p>
        </p:txBody>
      </p:sp>
      <p:sp>
        <p:nvSpPr>
          <p:cNvPr id="13" name="Snip Diagonal Corner Rectangle 12"/>
          <p:cNvSpPr/>
          <p:nvPr/>
        </p:nvSpPr>
        <p:spPr>
          <a:xfrm>
            <a:off x="66136" y="1290128"/>
            <a:ext cx="3849525" cy="5567871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/>
          <p:cNvSpPr/>
          <p:nvPr/>
        </p:nvSpPr>
        <p:spPr>
          <a:xfrm>
            <a:off x="4069170" y="1365372"/>
            <a:ext cx="3849525" cy="4412575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/>
          <p:cNvSpPr/>
          <p:nvPr/>
        </p:nvSpPr>
        <p:spPr>
          <a:xfrm>
            <a:off x="8061961" y="1438896"/>
            <a:ext cx="4130039" cy="5147434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with a truck">
            <a:extLst>
              <a:ext uri="{FF2B5EF4-FFF2-40B4-BE49-F238E27FC236}">
                <a16:creationId xmlns:a16="http://schemas.microsoft.com/office/drawing/2014/main" id="{88DE8686-3C5E-5F42-A172-AF82746D1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05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269CA-1560-3B09-43EF-2AF9A84A1667}"/>
              </a:ext>
            </a:extLst>
          </p:cNvPr>
          <p:cNvSpPr txBox="1"/>
          <p:nvPr/>
        </p:nvSpPr>
        <p:spPr>
          <a:xfrm>
            <a:off x="198783" y="1537252"/>
            <a:ext cx="3692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Century Gothic" panose="020B0502020202020204" pitchFamily="34" charset="0"/>
              </a:rPr>
              <a:t>Driver &amp; Route Optimization</a:t>
            </a:r>
            <a:endParaRPr lang="en-GB" sz="2400" dirty="0"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8016C-2D82-CA74-D67E-F33FC34AEC32}"/>
              </a:ext>
            </a:extLst>
          </p:cNvPr>
          <p:cNvSpPr txBox="1"/>
          <p:nvPr/>
        </p:nvSpPr>
        <p:spPr>
          <a:xfrm>
            <a:off x="4246415" y="1659461"/>
            <a:ext cx="3246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Order Prioritization &amp; Fulfilment</a:t>
            </a:r>
            <a:endParaRPr lang="en-GB" sz="2400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B9C85-D0BA-D12E-EA1B-D1B79145C480}"/>
              </a:ext>
            </a:extLst>
          </p:cNvPr>
          <p:cNvSpPr txBox="1"/>
          <p:nvPr/>
        </p:nvSpPr>
        <p:spPr>
          <a:xfrm>
            <a:off x="8196625" y="1659461"/>
            <a:ext cx="3442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Fleet Management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1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95DE0-2F59-1340-74E5-6CF92D25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E8B4F8-DB14-42FB-3E1C-572177685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0181" cy="770021"/>
          </a:xfrm>
          <a:prstGeom prst="rect">
            <a:avLst/>
          </a:prstGeom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3FE31944-87A0-34CF-10C9-013A6DA28A5B}"/>
              </a:ext>
            </a:extLst>
          </p:cNvPr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8072635-A4BA-3528-0B0A-19D4DA8A9689}"/>
              </a:ext>
            </a:extLst>
          </p:cNvPr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C8C9DF0-80DF-5336-2B97-1944108AB513}"/>
              </a:ext>
            </a:extLst>
          </p:cNvPr>
          <p:cNvSpPr/>
          <p:nvPr/>
        </p:nvSpPr>
        <p:spPr>
          <a:xfrm>
            <a:off x="3184627" y="-411340"/>
            <a:ext cx="4805413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7E108-5653-D029-A740-343841AEF3B4}"/>
              </a:ext>
            </a:extLst>
          </p:cNvPr>
          <p:cNvSpPr txBox="1"/>
          <p:nvPr/>
        </p:nvSpPr>
        <p:spPr>
          <a:xfrm>
            <a:off x="3907464" y="377695"/>
            <a:ext cx="512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RECOMMENDATION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07FBD-1D81-03B0-2245-3575A9CCD823}"/>
              </a:ext>
            </a:extLst>
          </p:cNvPr>
          <p:cNvSpPr txBox="1"/>
          <p:nvPr/>
        </p:nvSpPr>
        <p:spPr>
          <a:xfrm>
            <a:off x="505067" y="2702660"/>
            <a:ext cx="3734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Address the 35% negative feedback rate by improving ETA communication.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lvl="0"/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Create </a:t>
            </a:r>
            <a:r>
              <a:rPr lang="en-GB" b="1" dirty="0">
                <a:latin typeface="Century Gothic" panose="020B0502020202020204" pitchFamily="34" charset="0"/>
              </a:rPr>
              <a:t>real-time delivery tracking portals</a:t>
            </a:r>
            <a:r>
              <a:rPr lang="en-GB" dirty="0">
                <a:latin typeface="Century Gothic" panose="020B0502020202020204" pitchFamily="34" charset="0"/>
              </a:rPr>
              <a:t> and proactive delay notifications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1C7383-3437-C8E7-324B-16DB06AEE33D}"/>
              </a:ext>
            </a:extLst>
          </p:cNvPr>
          <p:cNvSpPr/>
          <p:nvPr/>
        </p:nvSpPr>
        <p:spPr>
          <a:xfrm>
            <a:off x="7289789" y="3369814"/>
            <a:ext cx="38495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Century Gothic" panose="020B0502020202020204" pitchFamily="34" charset="0"/>
              </a:rPr>
              <a:t>More priority to be give to </a:t>
            </a:r>
            <a:r>
              <a:rPr lang="en-GB" b="1" dirty="0">
                <a:latin typeface="Century Gothic" panose="020B0502020202020204" pitchFamily="34" charset="0"/>
              </a:rPr>
              <a:t>expedited allocation </a:t>
            </a:r>
            <a:r>
              <a:rPr lang="en-GB" dirty="0">
                <a:latin typeface="Century Gothic" panose="020B0502020202020204" pitchFamily="34" charset="0"/>
              </a:rPr>
              <a:t>orders as they will generate more revenue in the long run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455A0269-ABF6-E137-3A6F-15B6FD727555}"/>
              </a:ext>
            </a:extLst>
          </p:cNvPr>
          <p:cNvSpPr/>
          <p:nvPr/>
        </p:nvSpPr>
        <p:spPr>
          <a:xfrm>
            <a:off x="66136" y="1689950"/>
            <a:ext cx="4611881" cy="4446253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4E374BE3-17C9-4E2F-E687-41CD5D538D76}"/>
              </a:ext>
            </a:extLst>
          </p:cNvPr>
          <p:cNvSpPr/>
          <p:nvPr/>
        </p:nvSpPr>
        <p:spPr>
          <a:xfrm>
            <a:off x="7111748" y="1669774"/>
            <a:ext cx="4205609" cy="4466429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with a truck">
            <a:extLst>
              <a:ext uri="{FF2B5EF4-FFF2-40B4-BE49-F238E27FC236}">
                <a16:creationId xmlns:a16="http://schemas.microsoft.com/office/drawing/2014/main" id="{4C39A91C-3C39-CFFF-6F4F-9036824C1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05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B5CB-3C45-CCE4-5B7E-20905F5BCBDB}"/>
              </a:ext>
            </a:extLst>
          </p:cNvPr>
          <p:cNvSpPr txBox="1"/>
          <p:nvPr/>
        </p:nvSpPr>
        <p:spPr>
          <a:xfrm>
            <a:off x="437717" y="1826193"/>
            <a:ext cx="34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Century Gothic" panose="020B0502020202020204" pitchFamily="34" charset="0"/>
              </a:rPr>
              <a:t>Customer Experience</a:t>
            </a: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55C0A-B9C6-E6D4-9F38-CDD1C18B6062}"/>
              </a:ext>
            </a:extLst>
          </p:cNvPr>
          <p:cNvSpPr txBox="1"/>
          <p:nvPr/>
        </p:nvSpPr>
        <p:spPr>
          <a:xfrm>
            <a:off x="7419746" y="1826193"/>
            <a:ext cx="32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entury Gothic" panose="020B0502020202020204" pitchFamily="34" charset="0"/>
              </a:rPr>
              <a:t>Allocation Priority</a:t>
            </a:r>
          </a:p>
        </p:txBody>
      </p:sp>
    </p:spTree>
    <p:extLst>
      <p:ext uri="{BB962C8B-B14F-4D97-AF65-F5344CB8AC3E}">
        <p14:creationId xmlns:p14="http://schemas.microsoft.com/office/powerpoint/2010/main" val="2690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3465881" y="-645225"/>
            <a:ext cx="5944529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76408" y="164855"/>
            <a:ext cx="526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759F318-7C46-3C4C-8908-79CC1657CD81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1A3A3-7634-7DBB-7126-EF712F40C299}"/>
              </a:ext>
            </a:extLst>
          </p:cNvPr>
          <p:cNvSpPr txBox="1"/>
          <p:nvPr/>
        </p:nvSpPr>
        <p:spPr>
          <a:xfrm>
            <a:off x="6180082" y="2088748"/>
            <a:ext cx="5717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Total Driver is calculated to be 1500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Order Completion Rate is 48.87%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The Delay Impact is 35%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Ontime order completion rate is very low(1%).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35C60F9-8820-8E87-7723-43FC35FC0F37}"/>
              </a:ext>
            </a:extLst>
          </p:cNvPr>
          <p:cNvSpPr/>
          <p:nvPr/>
        </p:nvSpPr>
        <p:spPr>
          <a:xfrm>
            <a:off x="-371061" y="1583237"/>
            <a:ext cx="6240868" cy="5274763"/>
          </a:xfrm>
          <a:prstGeom prst="hexagon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Round Diagonal Corner Rectangle 2"/>
          <p:cNvSpPr/>
          <p:nvPr/>
        </p:nvSpPr>
        <p:spPr>
          <a:xfrm>
            <a:off x="5969875" y="1857634"/>
            <a:ext cx="5927835" cy="3774124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uck">
            <a:extLst>
              <a:ext uri="{FF2B5EF4-FFF2-40B4-BE49-F238E27FC236}">
                <a16:creationId xmlns:a16="http://schemas.microsoft.com/office/drawing/2014/main" id="{62020722-2C9C-3075-CB3A-59EF70507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5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2050181" y="770021"/>
            <a:ext cx="6695088" cy="4918841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4113" y="2842568"/>
            <a:ext cx="61472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 descr="A logo with a truck">
            <a:extLst>
              <a:ext uri="{FF2B5EF4-FFF2-40B4-BE49-F238E27FC236}">
                <a16:creationId xmlns:a16="http://schemas.microsoft.com/office/drawing/2014/main" id="{0D0ACD76-0E77-F98B-610B-336957A0C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4CE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-494289" y="1916329"/>
            <a:ext cx="4805413" cy="1324799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88754" y="2317118"/>
            <a:ext cx="367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CONTENT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5198253" y="1765559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5198253" y="1226130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5198253" y="2303913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198253" y="2822441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198253" y="3325860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5198253" y="3858619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5198253" y="4432983"/>
            <a:ext cx="309612" cy="432473"/>
          </a:xfrm>
          <a:prstGeom prst="diamond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49159" y="1289271"/>
            <a:ext cx="34473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Overview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9156" y="1849340"/>
            <a:ext cx="57176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Top 10 Driver by Average Delay &amp; Delivery Time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49157" y="2365616"/>
            <a:ext cx="61861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Order Completion Rate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9155" y="2885582"/>
            <a:ext cx="50760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Vehicle by Average Delay Time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49154" y="3389001"/>
            <a:ext cx="63023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Total Order per Route by Avg. Delay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49156" y="3921760"/>
            <a:ext cx="474016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Customer Satisfaction Feedback Entry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49155" y="4496124"/>
            <a:ext cx="57176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Average Delay &amp; Delivery Trend by Weekday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" y="3043988"/>
            <a:ext cx="4816509" cy="3724673"/>
          </a:xfrm>
          <a:prstGeom prst="rect">
            <a:avLst/>
          </a:prstGeom>
        </p:spPr>
      </p:pic>
      <p:pic>
        <p:nvPicPr>
          <p:cNvPr id="3" name="Picture 2" descr="A logo with a truck">
            <a:extLst>
              <a:ext uri="{FF2B5EF4-FFF2-40B4-BE49-F238E27FC236}">
                <a16:creationId xmlns:a16="http://schemas.microsoft.com/office/drawing/2014/main" id="{0068A45E-87E3-CEAE-2B78-17934C51E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0825213" y="-587141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-857286" y="1625343"/>
            <a:ext cx="4805413" cy="1134950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337911" y="1767205"/>
            <a:ext cx="3852275" cy="794345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7910" y="1946420"/>
            <a:ext cx="362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PROJECT SUMMARY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854" y="3574326"/>
            <a:ext cx="44590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The purpose of this report is to examine the company’s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Mounting Order Backlogs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Customer Frustration from delayed deliveries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Visibility Gap leading to communication and rising dissatisfaction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Escalating Costs which affects operational expenses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57951" y="3885952"/>
            <a:ext cx="4014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entury Gothic" panose="020B0502020202020204" pitchFamily="34" charset="0"/>
              </a:rPr>
              <a:t>Microsoft Excel tool </a:t>
            </a:r>
            <a:r>
              <a:rPr lang="en-GB" dirty="0">
                <a:latin typeface="Century Gothic" panose="020B0502020202020204" pitchFamily="34" charset="0"/>
              </a:rPr>
              <a:t>was utilised to analyse this report and create a dashboard for visualisation. To determine important business KPIs to guide decision-making, a number of calculations were performed.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71034" y="3851325"/>
            <a:ext cx="327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entury Gothic" panose="020B0502020202020204" pitchFamily="34" charset="0"/>
              </a:rPr>
              <a:t>Key performance indicators in this report include the </a:t>
            </a:r>
            <a:r>
              <a:rPr lang="en-GB" b="1" dirty="0">
                <a:latin typeface="Century Gothic" panose="020B0502020202020204" pitchFamily="34" charset="0"/>
              </a:rPr>
              <a:t>Order Completion Rate, Customer Satisfaction Rate, Average Delay Time, Average Delivery Time, Delay Impact, Backlog Rate.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44" y="2836815"/>
            <a:ext cx="577514" cy="4627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75" y="2910662"/>
            <a:ext cx="634921" cy="6349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27" y="2853659"/>
            <a:ext cx="634921" cy="634921"/>
          </a:xfrm>
          <a:prstGeom prst="rect">
            <a:avLst/>
          </a:prstGeom>
        </p:spPr>
      </p:pic>
      <p:pic>
        <p:nvPicPr>
          <p:cNvPr id="9" name="Picture 8" descr="A logo with a truck">
            <a:extLst>
              <a:ext uri="{FF2B5EF4-FFF2-40B4-BE49-F238E27FC236}">
                <a16:creationId xmlns:a16="http://schemas.microsoft.com/office/drawing/2014/main" id="{4252FF7B-F67C-2BD7-BD9F-70987A114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7B1D3-6C2E-8D42-B058-30C2FECA8BEA}"/>
              </a:ext>
            </a:extLst>
          </p:cNvPr>
          <p:cNvSpPr txBox="1"/>
          <p:nvPr/>
        </p:nvSpPr>
        <p:spPr>
          <a:xfrm>
            <a:off x="327259" y="2966212"/>
            <a:ext cx="362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entury Gothic" panose="020B0502020202020204" pitchFamily="34" charset="0"/>
              </a:rPr>
              <a:t>BUSINESS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FA818-657F-50AA-74F7-B85FBF44879B}"/>
              </a:ext>
            </a:extLst>
          </p:cNvPr>
          <p:cNvSpPr txBox="1"/>
          <p:nvPr/>
        </p:nvSpPr>
        <p:spPr>
          <a:xfrm>
            <a:off x="5138287" y="2966212"/>
            <a:ext cx="284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entury Gothic" panose="020B0502020202020204" pitchFamily="34" charset="0"/>
              </a:rPr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B59F5-182A-9F4C-7E42-3C256AE78F75}"/>
              </a:ext>
            </a:extLst>
          </p:cNvPr>
          <p:cNvSpPr txBox="1"/>
          <p:nvPr/>
        </p:nvSpPr>
        <p:spPr>
          <a:xfrm>
            <a:off x="8769957" y="3043457"/>
            <a:ext cx="1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entury Gothic" panose="020B0502020202020204" pitchFamily="34" charset="0"/>
              </a:rPr>
              <a:t>KPIs</a:t>
            </a:r>
          </a:p>
        </p:txBody>
      </p:sp>
    </p:spTree>
    <p:extLst>
      <p:ext uri="{BB962C8B-B14F-4D97-AF65-F5344CB8AC3E}">
        <p14:creationId xmlns:p14="http://schemas.microsoft.com/office/powerpoint/2010/main" val="30773090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CE282-24AD-3AEE-40E3-CF358A789B20}"/>
              </a:ext>
            </a:extLst>
          </p:cNvPr>
          <p:cNvSpPr/>
          <p:nvPr/>
        </p:nvSpPr>
        <p:spPr>
          <a:xfrm>
            <a:off x="2757304" y="0"/>
            <a:ext cx="6991815" cy="635620"/>
          </a:xfrm>
          <a:prstGeom prst="roundRect">
            <a:avLst/>
          </a:prstGeom>
          <a:solidFill>
            <a:srgbClr val="94CEFA"/>
          </a:solidFill>
          <a:ln>
            <a:solidFill>
              <a:srgbClr val="94C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C28E-3C11-7861-20DC-9D88B3AFD41A}"/>
              </a:ext>
            </a:extLst>
          </p:cNvPr>
          <p:cNvSpPr txBox="1"/>
          <p:nvPr/>
        </p:nvSpPr>
        <p:spPr>
          <a:xfrm>
            <a:off x="4775200" y="213939"/>
            <a:ext cx="426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DELAY DASHBOARD</a:t>
            </a:r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3650A87-E377-0C36-B628-CB33333C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50"/>
            <a:ext cx="12192000" cy="6051550"/>
          </a:xfrm>
          <a:prstGeom prst="rect">
            <a:avLst/>
          </a:prstGeom>
        </p:spPr>
      </p:pic>
      <p:pic>
        <p:nvPicPr>
          <p:cNvPr id="7" name="Picture 6" descr="A logo with a truck">
            <a:extLst>
              <a:ext uri="{FF2B5EF4-FFF2-40B4-BE49-F238E27FC236}">
                <a16:creationId xmlns:a16="http://schemas.microsoft.com/office/drawing/2014/main" id="{519CEA25-D9A0-056C-402C-5AA16501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08418" cy="6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3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ED57-1CB7-2491-2EA2-681BFFD3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78B2D8-DBDB-08C5-7F73-08ED8F1E3495}"/>
              </a:ext>
            </a:extLst>
          </p:cNvPr>
          <p:cNvSpPr/>
          <p:nvPr/>
        </p:nvSpPr>
        <p:spPr>
          <a:xfrm>
            <a:off x="2757304" y="0"/>
            <a:ext cx="6991815" cy="635620"/>
          </a:xfrm>
          <a:prstGeom prst="roundRect">
            <a:avLst/>
          </a:prstGeom>
          <a:solidFill>
            <a:srgbClr val="94CEFA"/>
          </a:solidFill>
          <a:ln>
            <a:solidFill>
              <a:srgbClr val="94C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BFF64-86F7-C1D2-D30E-05C1BA5B8193}"/>
              </a:ext>
            </a:extLst>
          </p:cNvPr>
          <p:cNvSpPr txBox="1"/>
          <p:nvPr/>
        </p:nvSpPr>
        <p:spPr>
          <a:xfrm>
            <a:off x="4775200" y="213939"/>
            <a:ext cx="426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DELIVERY DASHBOARD</a:t>
            </a:r>
          </a:p>
        </p:txBody>
      </p:sp>
      <p:pic>
        <p:nvPicPr>
          <p:cNvPr id="7" name="Picture 6" descr="A logo with a truck">
            <a:extLst>
              <a:ext uri="{FF2B5EF4-FFF2-40B4-BE49-F238E27FC236}">
                <a16:creationId xmlns:a16="http://schemas.microsoft.com/office/drawing/2014/main" id="{540BACC0-B4C8-9725-CA9E-728F201D5D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08418" cy="635620"/>
          </a:xfrm>
          <a:prstGeom prst="rect">
            <a:avLst/>
          </a:prstGeom>
        </p:spPr>
      </p:pic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10A632F5-A88D-3C15-D954-02A40B490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BC16-412C-B75E-2EC4-B2046D26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425694-8B49-F384-5BBE-701B72CC2BC3}"/>
              </a:ext>
            </a:extLst>
          </p:cNvPr>
          <p:cNvSpPr/>
          <p:nvPr/>
        </p:nvSpPr>
        <p:spPr>
          <a:xfrm>
            <a:off x="2757304" y="0"/>
            <a:ext cx="6991815" cy="635620"/>
          </a:xfrm>
          <a:prstGeom prst="roundRect">
            <a:avLst/>
          </a:prstGeom>
          <a:solidFill>
            <a:srgbClr val="94CEFA"/>
          </a:solidFill>
          <a:ln>
            <a:solidFill>
              <a:srgbClr val="94C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6D7E8-EE77-ED3F-FC19-9C7D7A79C0B1}"/>
              </a:ext>
            </a:extLst>
          </p:cNvPr>
          <p:cNvSpPr txBox="1"/>
          <p:nvPr/>
        </p:nvSpPr>
        <p:spPr>
          <a:xfrm>
            <a:off x="2757303" y="213939"/>
            <a:ext cx="709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entury Gothic" panose="020B0502020202020204" pitchFamily="34" charset="0"/>
              </a:rPr>
              <a:t>CUSTOMER SATISFACTION DASHBOARD</a:t>
            </a:r>
          </a:p>
        </p:txBody>
      </p:sp>
      <p:pic>
        <p:nvPicPr>
          <p:cNvPr id="7" name="Picture 6" descr="A logo with a truck">
            <a:extLst>
              <a:ext uri="{FF2B5EF4-FFF2-40B4-BE49-F238E27FC236}">
                <a16:creationId xmlns:a16="http://schemas.microsoft.com/office/drawing/2014/main" id="{19060869-1E0B-F4D1-3E51-8AFE0C4CA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08418" cy="635620"/>
          </a:xfrm>
          <a:prstGeom prst="rect">
            <a:avLst/>
          </a:prstGeom>
        </p:spPr>
      </p:pic>
      <p:pic>
        <p:nvPicPr>
          <p:cNvPr id="6" name="Picture 5" descr="A close-up of several bar charts">
            <a:extLst>
              <a:ext uri="{FF2B5EF4-FFF2-40B4-BE49-F238E27FC236}">
                <a16:creationId xmlns:a16="http://schemas.microsoft.com/office/drawing/2014/main" id="{04009B7E-27B1-C968-C76C-D00E6D25A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4629-0044-17D2-1D17-4FB3610B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>
            <a:extLst>
              <a:ext uri="{FF2B5EF4-FFF2-40B4-BE49-F238E27FC236}">
                <a16:creationId xmlns:a16="http://schemas.microsoft.com/office/drawing/2014/main" id="{EADC81F5-2093-BDC2-5AE4-10AE1789ED63}"/>
              </a:ext>
            </a:extLst>
          </p:cNvPr>
          <p:cNvSpPr/>
          <p:nvPr/>
        </p:nvSpPr>
        <p:spPr>
          <a:xfrm>
            <a:off x="5869807" y="6285186"/>
            <a:ext cx="1386038" cy="1172788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DBB3004-448B-F821-7F7E-D3A099EFFE58}"/>
              </a:ext>
            </a:extLst>
          </p:cNvPr>
          <p:cNvSpPr/>
          <p:nvPr/>
        </p:nvSpPr>
        <p:spPr>
          <a:xfrm>
            <a:off x="2719138" y="-423513"/>
            <a:ext cx="7315200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9276C-7244-4AF5-F769-D36712C94D24}"/>
              </a:ext>
            </a:extLst>
          </p:cNvPr>
          <p:cNvSpPr txBox="1"/>
          <p:nvPr/>
        </p:nvSpPr>
        <p:spPr>
          <a:xfrm>
            <a:off x="3712143" y="50619"/>
            <a:ext cx="5515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TOP 10 DRIVER BY AVERAGE DELAY &amp; DELIVERY TIME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0B716904-DC0A-396F-65C3-750A41F2A1A8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42BE6-666F-AD51-5C25-670EFC7C4DF2}"/>
              </a:ext>
            </a:extLst>
          </p:cNvPr>
          <p:cNvSpPr txBox="1"/>
          <p:nvPr/>
        </p:nvSpPr>
        <p:spPr>
          <a:xfrm>
            <a:off x="4034310" y="1468196"/>
            <a:ext cx="38463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The </a:t>
            </a:r>
            <a:r>
              <a:rPr lang="en-US" b="1" dirty="0">
                <a:latin typeface="Century Gothic" panose="020B0502020202020204" pitchFamily="34" charset="0"/>
              </a:rPr>
              <a:t>Top 10 Driver having the most Delay Time(mins) include D86, D44, D29, D39, D64, D58, D73, D91, D66, D52 </a:t>
            </a:r>
            <a:r>
              <a:rPr lang="en-US" dirty="0">
                <a:latin typeface="Century Gothic" panose="020B0502020202020204" pitchFamily="34" charset="0"/>
              </a:rPr>
              <a:t>among all the Drivers</a:t>
            </a:r>
            <a:r>
              <a:rPr lang="en-US" b="1" dirty="0">
                <a:latin typeface="Century Gothic" panose="020B0502020202020204" pitchFamily="34" charset="0"/>
              </a:rPr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Top 10 Driver having the most Delivery Time(mins) include D94, D13, D5, D86, D7, D35, D64, D87, D14, D67 </a:t>
            </a:r>
            <a:r>
              <a:rPr lang="en-US" dirty="0">
                <a:latin typeface="Century Gothic" panose="020B0502020202020204" pitchFamily="34" charset="0"/>
              </a:rPr>
              <a:t>among all the Drivers</a:t>
            </a:r>
            <a:r>
              <a:rPr lang="en-US" b="1" dirty="0">
                <a:latin typeface="Century Gothic" panose="020B0502020202020204" pitchFamily="34" charset="0"/>
              </a:rPr>
              <a:t>. </a:t>
            </a:r>
          </a:p>
          <a:p>
            <a:endParaRPr lang="en-US" dirty="0"/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49DE098B-F465-5C97-F7C4-93ED60519978}"/>
              </a:ext>
            </a:extLst>
          </p:cNvPr>
          <p:cNvSpPr/>
          <p:nvPr/>
        </p:nvSpPr>
        <p:spPr>
          <a:xfrm>
            <a:off x="4034307" y="1312664"/>
            <a:ext cx="3846377" cy="2212589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2F3D09EF-3322-6AEF-5325-7E3EC242DB24}"/>
              </a:ext>
            </a:extLst>
          </p:cNvPr>
          <p:cNvSpPr/>
          <p:nvPr/>
        </p:nvSpPr>
        <p:spPr>
          <a:xfrm>
            <a:off x="4034307" y="3777847"/>
            <a:ext cx="3912552" cy="2111264"/>
          </a:xfrm>
          <a:prstGeom prst="snip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422A22B-58B5-7009-C126-80D778752291}"/>
              </a:ext>
            </a:extLst>
          </p:cNvPr>
          <p:cNvSpPr/>
          <p:nvPr/>
        </p:nvSpPr>
        <p:spPr>
          <a:xfrm>
            <a:off x="3314187" y="2410415"/>
            <a:ext cx="683172" cy="304800"/>
          </a:xfrm>
          <a:prstGeom prst="lef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B62476B-9322-4607-7834-AFC52026E174}"/>
              </a:ext>
            </a:extLst>
          </p:cNvPr>
          <p:cNvSpPr/>
          <p:nvPr/>
        </p:nvSpPr>
        <p:spPr>
          <a:xfrm>
            <a:off x="8080359" y="5115555"/>
            <a:ext cx="671022" cy="30480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logo with a truck">
            <a:extLst>
              <a:ext uri="{FF2B5EF4-FFF2-40B4-BE49-F238E27FC236}">
                <a16:creationId xmlns:a16="http://schemas.microsoft.com/office/drawing/2014/main" id="{3DF23F19-FB89-63C2-4FB9-32E5AC645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56C060-C1D2-4AFA-A954-73B0C4B3E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148426"/>
              </p:ext>
            </p:extLst>
          </p:nvPr>
        </p:nvGraphicFramePr>
        <p:xfrm>
          <a:off x="-6598" y="2067268"/>
          <a:ext cx="3254612" cy="314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CA39AC-9A7E-442A-A4C4-46E61C235C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453762"/>
              </p:ext>
            </p:extLst>
          </p:nvPr>
        </p:nvGraphicFramePr>
        <p:xfrm>
          <a:off x="8884881" y="2353529"/>
          <a:ext cx="3247536" cy="3578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595219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3467100" y="-423513"/>
            <a:ext cx="5944529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2780" y="298740"/>
            <a:ext cx="526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entury Gothic" panose="020B0502020202020204" pitchFamily="34" charset="0"/>
              </a:rPr>
              <a:t>ORDER COMPLETION RATE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759F318-7C46-3C4C-8908-79CC1657CD81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1A3A3-7634-7DBB-7126-EF712F40C299}"/>
              </a:ext>
            </a:extLst>
          </p:cNvPr>
          <p:cNvSpPr txBox="1"/>
          <p:nvPr/>
        </p:nvSpPr>
        <p:spPr>
          <a:xfrm>
            <a:off x="6427860" y="1511725"/>
            <a:ext cx="4919606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Comparative analysis of  the order status measured by the delay time generated for all orders.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number of orders completed without a delay is </a:t>
            </a:r>
            <a:r>
              <a:rPr lang="en-US" b="1" dirty="0">
                <a:latin typeface="Century Gothic" panose="020B0502020202020204" pitchFamily="34" charset="0"/>
              </a:rPr>
              <a:t>21 which is about 1% of the order completion rate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number of orders completed with a delay is </a:t>
            </a:r>
            <a:r>
              <a:rPr lang="en-US" b="1" dirty="0">
                <a:latin typeface="Century Gothic" panose="020B0502020202020204" pitchFamily="34" charset="0"/>
              </a:rPr>
              <a:t>712 which is about 48% of the order completion rate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number of orders pending </a:t>
            </a:r>
            <a:r>
              <a:rPr lang="en-US" b="1" dirty="0">
                <a:latin typeface="Century Gothic" panose="020B0502020202020204" pitchFamily="34" charset="0"/>
              </a:rPr>
              <a:t>is 767 which is about 51% of the order completion rate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nip Single Corner Rectangle 1"/>
          <p:cNvSpPr/>
          <p:nvPr/>
        </p:nvSpPr>
        <p:spPr>
          <a:xfrm>
            <a:off x="6378230" y="1511726"/>
            <a:ext cx="5447325" cy="4313652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uck">
            <a:extLst>
              <a:ext uri="{FF2B5EF4-FFF2-40B4-BE49-F238E27FC236}">
                <a16:creationId xmlns:a16="http://schemas.microsoft.com/office/drawing/2014/main" id="{6D441678-10F2-8918-DD85-C1B0C580B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graphicFrame>
        <p:nvGraphicFramePr>
          <p:cNvPr id="3" name="Total Order Status Rate">
            <a:extLst>
              <a:ext uri="{FF2B5EF4-FFF2-40B4-BE49-F238E27FC236}">
                <a16:creationId xmlns:a16="http://schemas.microsoft.com/office/drawing/2014/main" id="{85E04E9D-904E-4015-A5B3-64EFAE957A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482235"/>
              </p:ext>
            </p:extLst>
          </p:nvPr>
        </p:nvGraphicFramePr>
        <p:xfrm>
          <a:off x="164387" y="2000864"/>
          <a:ext cx="5147352" cy="4313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32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/>
          <p:cNvSpPr/>
          <p:nvPr/>
        </p:nvSpPr>
        <p:spPr>
          <a:xfrm>
            <a:off x="5869807" y="6014184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3467100" y="-423513"/>
            <a:ext cx="5944529" cy="1617045"/>
          </a:xfrm>
          <a:prstGeom prst="hexagon">
            <a:avLst/>
          </a:prstGeom>
          <a:solidFill>
            <a:srgbClr val="95CFFB"/>
          </a:solidFill>
          <a:ln cap="rnd">
            <a:solidFill>
              <a:srgbClr val="002060">
                <a:alpha val="98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12143" y="50619"/>
            <a:ext cx="526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AVERAGE DELAY BY HOUR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759F318-7C46-3C4C-8908-79CC1657CD81}"/>
              </a:ext>
            </a:extLst>
          </p:cNvPr>
          <p:cNvSpPr/>
          <p:nvPr/>
        </p:nvSpPr>
        <p:spPr>
          <a:xfrm>
            <a:off x="11225991" y="-406197"/>
            <a:ext cx="1386038" cy="1443790"/>
          </a:xfrm>
          <a:prstGeom prst="diamond">
            <a:avLst/>
          </a:prstGeom>
          <a:solidFill>
            <a:srgbClr val="95C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1A3A3-7634-7DBB-7126-EF712F40C299}"/>
              </a:ext>
            </a:extLst>
          </p:cNvPr>
          <p:cNvSpPr txBox="1"/>
          <p:nvPr/>
        </p:nvSpPr>
        <p:spPr>
          <a:xfrm>
            <a:off x="6306385" y="2750893"/>
            <a:ext cx="491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highest avg. delay occur within the </a:t>
            </a:r>
            <a:r>
              <a:rPr lang="en-US" b="1" dirty="0">
                <a:latin typeface="Century Gothic" panose="020B0502020202020204" pitchFamily="34" charset="0"/>
              </a:rPr>
              <a:t>13</a:t>
            </a:r>
            <a:r>
              <a:rPr lang="en-US" b="1" baseline="30000" dirty="0">
                <a:latin typeface="Century Gothic" panose="020B0502020202020204" pitchFamily="34" charset="0"/>
              </a:rPr>
              <a:t>th</a:t>
            </a:r>
            <a:r>
              <a:rPr lang="en-US" b="1" dirty="0">
                <a:latin typeface="Century Gothic" panose="020B0502020202020204" pitchFamily="34" charset="0"/>
              </a:rPr>
              <a:t> hour</a:t>
            </a:r>
            <a:r>
              <a:rPr lang="en-US" dirty="0">
                <a:latin typeface="Century Gothic" panose="020B0502020202020204" pitchFamily="34" charset="0"/>
              </a:rPr>
              <a:t> of the 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ound Diagonal Corner Rectangle 1"/>
          <p:cNvSpPr/>
          <p:nvPr/>
        </p:nvSpPr>
        <p:spPr>
          <a:xfrm>
            <a:off x="6346296" y="1667663"/>
            <a:ext cx="5162532" cy="3366791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truck">
            <a:extLst>
              <a:ext uri="{FF2B5EF4-FFF2-40B4-BE49-F238E27FC236}">
                <a16:creationId xmlns:a16="http://schemas.microsoft.com/office/drawing/2014/main" id="{588026E7-DE40-7DD3-2B7D-A7EF1F94A9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8418" cy="12786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CE021A3-E8BA-49C3-84C4-B1E528BC88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70625"/>
              </p:ext>
            </p:extLst>
          </p:nvPr>
        </p:nvGraphicFramePr>
        <p:xfrm>
          <a:off x="142865" y="1788911"/>
          <a:ext cx="5035310" cy="4067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06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703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EMMANUEL DARAMOLA</cp:lastModifiedBy>
  <cp:revision>50</cp:revision>
  <dcterms:created xsi:type="dcterms:W3CDTF">2025-08-14T15:41:32Z</dcterms:created>
  <dcterms:modified xsi:type="dcterms:W3CDTF">2025-10-27T12:29:20Z</dcterms:modified>
</cp:coreProperties>
</file>